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1"/>
  </p:sldMasterIdLst>
  <p:notesMasterIdLst>
    <p:notesMasterId r:id="rId64"/>
  </p:notesMasterIdLst>
  <p:handoutMasterIdLst>
    <p:handoutMasterId r:id="rId65"/>
  </p:handoutMasterIdLst>
  <p:sldIdLst>
    <p:sldId id="683" r:id="rId2"/>
    <p:sldId id="838" r:id="rId3"/>
    <p:sldId id="1019" r:id="rId4"/>
    <p:sldId id="1012" r:id="rId5"/>
    <p:sldId id="1021" r:id="rId6"/>
    <p:sldId id="906" r:id="rId7"/>
    <p:sldId id="842" r:id="rId8"/>
    <p:sldId id="843" r:id="rId9"/>
    <p:sldId id="844" r:id="rId10"/>
    <p:sldId id="1023" r:id="rId11"/>
    <p:sldId id="845" r:id="rId12"/>
    <p:sldId id="846" r:id="rId13"/>
    <p:sldId id="847" r:id="rId14"/>
    <p:sldId id="848" r:id="rId15"/>
    <p:sldId id="856" r:id="rId16"/>
    <p:sldId id="849" r:id="rId17"/>
    <p:sldId id="850" r:id="rId18"/>
    <p:sldId id="851" r:id="rId19"/>
    <p:sldId id="857" r:id="rId20"/>
    <p:sldId id="858" r:id="rId21"/>
    <p:sldId id="859" r:id="rId22"/>
    <p:sldId id="860" r:id="rId23"/>
    <p:sldId id="861" r:id="rId24"/>
    <p:sldId id="862" r:id="rId25"/>
    <p:sldId id="863" r:id="rId26"/>
    <p:sldId id="864" r:id="rId27"/>
    <p:sldId id="865" r:id="rId28"/>
    <p:sldId id="866" r:id="rId29"/>
    <p:sldId id="908" r:id="rId30"/>
    <p:sldId id="909" r:id="rId31"/>
    <p:sldId id="910" r:id="rId32"/>
    <p:sldId id="911" r:id="rId33"/>
    <p:sldId id="912" r:id="rId34"/>
    <p:sldId id="913" r:id="rId35"/>
    <p:sldId id="1024" r:id="rId36"/>
    <p:sldId id="1025" r:id="rId37"/>
    <p:sldId id="867" r:id="rId38"/>
    <p:sldId id="868" r:id="rId39"/>
    <p:sldId id="869" r:id="rId40"/>
    <p:sldId id="870" r:id="rId41"/>
    <p:sldId id="871" r:id="rId42"/>
    <p:sldId id="872" r:id="rId43"/>
    <p:sldId id="873" r:id="rId44"/>
    <p:sldId id="874" r:id="rId45"/>
    <p:sldId id="875" r:id="rId46"/>
    <p:sldId id="876" r:id="rId47"/>
    <p:sldId id="877" r:id="rId48"/>
    <p:sldId id="878" r:id="rId49"/>
    <p:sldId id="880" r:id="rId50"/>
    <p:sldId id="881" r:id="rId51"/>
    <p:sldId id="882" r:id="rId52"/>
    <p:sldId id="885" r:id="rId53"/>
    <p:sldId id="886" r:id="rId54"/>
    <p:sldId id="887" r:id="rId55"/>
    <p:sldId id="888" r:id="rId56"/>
    <p:sldId id="889" r:id="rId57"/>
    <p:sldId id="890" r:id="rId58"/>
    <p:sldId id="969" r:id="rId59"/>
    <p:sldId id="970" r:id="rId60"/>
    <p:sldId id="971" r:id="rId61"/>
    <p:sldId id="972" r:id="rId62"/>
    <p:sldId id="973" r:id="rId6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860000"/>
    <a:srgbClr val="1E2631"/>
    <a:srgbClr val="222A35"/>
    <a:srgbClr val="2A9A72"/>
    <a:srgbClr val="7F7F7F"/>
    <a:srgbClr val="2F3A46"/>
    <a:srgbClr val="DBDBDB"/>
    <a:srgbClr val="2F3947"/>
    <a:srgbClr val="E3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150" autoAdjust="0"/>
  </p:normalViewPr>
  <p:slideViewPr>
    <p:cSldViewPr snapToGrid="0" snapToObjects="1">
      <p:cViewPr varScale="1">
        <p:scale>
          <a:sx n="91" d="100"/>
          <a:sy n="91" d="100"/>
        </p:scale>
        <p:origin x="900" y="48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92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3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5192" y="908720"/>
            <a:ext cx="5770984" cy="288032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cap="small" baseline="0">
                <a:solidFill>
                  <a:srgbClr val="2F3A4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385192" y="291108"/>
            <a:ext cx="5770984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6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buNone/>
              <a:defRPr sz="2000"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kumimoji="0" lang="en-US" sz="24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rgbClr val="2F3A4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5770984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4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 cap="small" normalizeH="0" baseline="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hyperlink" Target="http://file.elecfans.com/web1/M00/50/96/o4YBAFr490-AYCJZAABNSFnNekA925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28192" y="2450071"/>
            <a:ext cx="86361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cap="small" normalizeH="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</a:rPr>
              <a:t>Fundamentals of Information Science:</a:t>
            </a:r>
          </a:p>
          <a:p>
            <a:r>
              <a:rPr lang="en-US" altLang="zh-CN" sz="2800" dirty="0"/>
              <a:t>Part 3: Coding Technologies</a:t>
            </a:r>
            <a:endParaRPr lang="zh-CN" altLang="en-US" sz="2800" dirty="0"/>
          </a:p>
        </p:txBody>
      </p:sp>
      <p:pic>
        <p:nvPicPr>
          <p:cNvPr id="44" name="Picture 2" descr="http://www.sdu.edu.cn/2010/images/x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4" y="332656"/>
            <a:ext cx="1039124" cy="10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7407" y="4421529"/>
            <a:ext cx="216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Shandong University </a:t>
            </a:r>
          </a:p>
          <a:p>
            <a:r>
              <a:rPr lang="en-US" altLang="zh-CN" dirty="0"/>
              <a:t>2025 Spring</a:t>
            </a:r>
          </a:p>
        </p:txBody>
      </p:sp>
    </p:spTree>
    <p:extLst>
      <p:ext uri="{BB962C8B-B14F-4D97-AF65-F5344CB8AC3E}">
        <p14:creationId xmlns:p14="http://schemas.microsoft.com/office/powerpoint/2010/main" val="234080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 Hamming Distance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91" y="878260"/>
            <a:ext cx="7780800" cy="533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74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Construct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257300"/>
            <a:ext cx="8591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07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Simple Code: Parity Check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729648"/>
            <a:ext cx="85217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8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 Arithmetic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315736"/>
            <a:ext cx="79438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52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Block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767747"/>
            <a:ext cx="854710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4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Block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50950"/>
            <a:ext cx="85661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83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 HD of Linear Code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165225"/>
            <a:ext cx="84455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84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Examples: What are n, k, d here?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878260"/>
            <a:ext cx="8055297" cy="531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04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(n, k) Systematic Linear Block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758825"/>
            <a:ext cx="848995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9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Generator Matrix of Linear Block Code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878260"/>
            <a:ext cx="85979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89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Capacity</a:t>
            </a:r>
            <a:endParaRPr lang="en-US" cap="none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878260"/>
            <a:ext cx="89027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22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(n, k) Systematic Linear Block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3" y="757419"/>
            <a:ext cx="8225621" cy="541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73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Many Parity Bits Do We Need?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482725"/>
            <a:ext cx="83502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16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Hamming Codes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273175"/>
            <a:ext cx="82804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43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(7, 4, 3) Hamming Code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5" y="757097"/>
            <a:ext cx="8338916" cy="532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991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 Behind Hamming Code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878260"/>
            <a:ext cx="8480264" cy="533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46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Syndrome Decoding: Idea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47710"/>
            <a:ext cx="87884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70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Constraints for more than single-bit errors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56240"/>
            <a:ext cx="8610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71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Elementary Combinatorics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863600"/>
            <a:ext cx="859155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05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Error-Correcting Codes occur in many other contexts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73200"/>
            <a:ext cx="8095245" cy="371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51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Block codes - Basis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7"/>
          <a:stretch/>
        </p:blipFill>
        <p:spPr bwMode="auto">
          <a:xfrm>
            <a:off x="660400" y="987444"/>
            <a:ext cx="7823200" cy="348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28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Coding Theorem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2" y="1860550"/>
            <a:ext cx="827405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41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(7, 4) Hamming Code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162050"/>
            <a:ext cx="76644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12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Example: (7, 4) Hamming Code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6" y="1044575"/>
            <a:ext cx="70612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484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Hamming Code – Parity Checks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81125"/>
            <a:ext cx="80962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4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Hamming Code – Matrix Perspective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226450"/>
            <a:ext cx="7880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8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Parity-Check Equations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â5G LDPC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28725"/>
            <a:ext cx="79629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569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Evolution of Channel Coding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70" y="1282481"/>
            <a:ext cx="1709238" cy="2246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1282385"/>
            <a:ext cx="1505665" cy="18716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234974" y="4179564"/>
            <a:ext cx="2275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/>
                <a:ea typeface="华文楷体"/>
                <a:cs typeface="Arial"/>
              </a:rPr>
              <a:t>1948</a:t>
            </a:r>
            <a:endParaRPr kumimoji="1" lang="en-US" altLang="zh-CN" sz="1600" dirty="0">
              <a:latin typeface="华文楷体"/>
              <a:ea typeface="华文楷体"/>
              <a:cs typeface="Arial"/>
            </a:endParaRPr>
          </a:p>
          <a:p>
            <a:pPr algn="ctr"/>
            <a:r>
              <a:rPr kumimoji="1" lang="zh-CN" altLang="en-US" sz="1600" dirty="0">
                <a:latin typeface="Arial"/>
                <a:ea typeface="华文楷体"/>
                <a:cs typeface="Arial"/>
              </a:rPr>
              <a:t>  </a:t>
            </a:r>
            <a:r>
              <a:rPr kumimoji="1" lang="en-US" altLang="zh-CN" sz="1600" dirty="0">
                <a:latin typeface="Arial"/>
                <a:ea typeface="华文楷体"/>
                <a:cs typeface="Arial"/>
              </a:rPr>
              <a:t>Hamming Code</a:t>
            </a:r>
            <a:endParaRPr kumimoji="1" lang="zh-CN" alt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7463" y="4198482"/>
            <a:ext cx="24214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1955</a:t>
            </a:r>
            <a:r>
              <a:rPr lang="en-US" altLang="zh-CN" sz="1600" dirty="0">
                <a:latin typeface="华文楷体"/>
                <a:ea typeface="华文楷体"/>
                <a:cs typeface="华文楷体"/>
              </a:rPr>
              <a:t> </a:t>
            </a:r>
          </a:p>
          <a:p>
            <a:pPr algn="ctr"/>
            <a:r>
              <a:rPr lang="zh-CN" altLang="en-US" sz="1600" dirty="0">
                <a:latin typeface="Arial"/>
                <a:cs typeface="Arial"/>
              </a:rPr>
              <a:t> </a:t>
            </a:r>
            <a:r>
              <a:rPr lang="en-US" altLang="zh-CN" sz="1600" dirty="0">
                <a:latin typeface="Arial"/>
                <a:cs typeface="Arial"/>
              </a:rPr>
              <a:t>Convolution Code</a:t>
            </a:r>
            <a:endParaRPr lang="zh-CN" altLang="zh-CN" sz="1600" dirty="0">
              <a:latin typeface="Arial"/>
              <a:cs typeface="Arial"/>
            </a:endParaRPr>
          </a:p>
        </p:txBody>
      </p:sp>
      <p:pic>
        <p:nvPicPr>
          <p:cNvPr id="10" name="图片 9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22" y="1282384"/>
            <a:ext cx="1672445" cy="228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517303" y="3207683"/>
            <a:ext cx="23780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Peter Elias</a:t>
            </a:r>
          </a:p>
          <a:p>
            <a:pPr algn="ctr"/>
            <a:r>
              <a:rPr kumimoji="1" lang="en-US" altLang="zh-CN" dirty="0"/>
              <a:t>(1923-2001)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17727" y="3242749"/>
            <a:ext cx="1782155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Andrew J. Viterbi</a:t>
            </a:r>
          </a:p>
          <a:p>
            <a:pPr algn="ctr"/>
            <a:r>
              <a:rPr lang="en-US" altLang="zh-CN" dirty="0"/>
              <a:t> (1935-)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61668" y="4167407"/>
            <a:ext cx="28352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1967</a:t>
            </a:r>
          </a:p>
          <a:p>
            <a:pPr algn="ctr"/>
            <a:r>
              <a:rPr lang="zh-CN" altLang="en-US" dirty="0">
                <a:latin typeface="华文楷体"/>
                <a:ea typeface="华文楷体"/>
              </a:rPr>
              <a:t> </a:t>
            </a:r>
            <a:r>
              <a:rPr lang="en-US" altLang="zh-CN" dirty="0"/>
              <a:t>Viterbi Decoding</a:t>
            </a:r>
            <a:endParaRPr lang="zh-CN" altLang="zh-CN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48008" y="3319629"/>
            <a:ext cx="253697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Claude </a:t>
            </a:r>
            <a:r>
              <a:rPr lang="en-US" altLang="zh-CN" dirty="0" err="1"/>
              <a:t>Berrou</a:t>
            </a:r>
            <a:endParaRPr lang="en-US" altLang="zh-CN" dirty="0"/>
          </a:p>
          <a:p>
            <a:pPr algn="ctr"/>
            <a:r>
              <a:rPr lang="en-US" altLang="zh-CN" dirty="0"/>
              <a:t> (1951-)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1993</a:t>
            </a:r>
          </a:p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      Turbo Code </a:t>
            </a:r>
          </a:p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3G/4G</a:t>
            </a:r>
            <a:endParaRPr lang="zh-CN" altLang="en-US" sz="1600" dirty="0">
              <a:latin typeface="华文楷体"/>
              <a:ea typeface="华文楷体"/>
              <a:cs typeface="华文楷体"/>
            </a:endParaRPr>
          </a:p>
          <a:p>
            <a:pPr algn="ctr"/>
            <a:endParaRPr lang="en-US" altLang="zh-CN" sz="1600" dirty="0">
              <a:latin typeface="Arial"/>
              <a:ea typeface="华文楷体"/>
              <a:cs typeface="Arial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188" y="1353601"/>
            <a:ext cx="1771871" cy="1871651"/>
          </a:xfrm>
          <a:prstGeom prst="rect">
            <a:avLst/>
          </a:prstGeom>
        </p:spPr>
      </p:pic>
      <p:pic>
        <p:nvPicPr>
          <p:cNvPr id="1026" name="Picture 2" descr="Image result for reed–solomon error correction irving s. re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73" y="1312864"/>
            <a:ext cx="1526873" cy="18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3935551" y="3242749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/>
              <a:t>Irving Reed</a:t>
            </a:r>
          </a:p>
          <a:p>
            <a:pPr algn="ctr"/>
            <a:r>
              <a:rPr kumimoji="1" lang="zh-CN" altLang="en-US" dirty="0"/>
              <a:t>（</a:t>
            </a:r>
            <a:r>
              <a:rPr kumimoji="1" lang="en-US" altLang="zh-CN" dirty="0"/>
              <a:t>1923-2012)</a:t>
            </a:r>
          </a:p>
        </p:txBody>
      </p:sp>
      <p:sp>
        <p:nvSpPr>
          <p:cNvPr id="18" name="矩形 17"/>
          <p:cNvSpPr/>
          <p:nvPr/>
        </p:nvSpPr>
        <p:spPr>
          <a:xfrm>
            <a:off x="3471164" y="4199825"/>
            <a:ext cx="24214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/>
                <a:ea typeface="华文楷体"/>
                <a:cs typeface="Arial"/>
              </a:rPr>
              <a:t>1960</a:t>
            </a:r>
            <a:endParaRPr lang="en-US" altLang="zh-CN" sz="1600" dirty="0">
              <a:latin typeface="华文楷体"/>
              <a:ea typeface="华文楷体"/>
              <a:cs typeface="华文楷体"/>
            </a:endParaRPr>
          </a:p>
          <a:p>
            <a:pPr algn="ctr"/>
            <a:r>
              <a:rPr lang="zh-CN" altLang="en-US" sz="1600" dirty="0">
                <a:latin typeface="Arial"/>
                <a:cs typeface="Arial"/>
              </a:rPr>
              <a:t>  </a:t>
            </a:r>
            <a:r>
              <a:rPr lang="en-US" altLang="zh-CN" sz="1600" dirty="0">
                <a:latin typeface="Arial"/>
                <a:cs typeface="Arial"/>
              </a:rPr>
              <a:t>Reed-Solomon Code</a:t>
            </a:r>
            <a:endParaRPr lang="zh-CN" altLang="zh-CN" sz="1600" dirty="0"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33745" y="3212269"/>
            <a:ext cx="23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Richard Hamming</a:t>
            </a:r>
          </a:p>
          <a:p>
            <a:pPr algn="ctr"/>
            <a:r>
              <a:rPr kumimoji="1" lang="en-US" altLang="zh-CN" dirty="0"/>
              <a:t>(1915-1998)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996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Asymptotically (near) optimal coding (5G)</a:t>
            </a:r>
          </a:p>
        </p:txBody>
      </p:sp>
      <p:sp>
        <p:nvSpPr>
          <p:cNvPr id="17" name="Rectangle 6"/>
          <p:cNvSpPr/>
          <p:nvPr/>
        </p:nvSpPr>
        <p:spPr>
          <a:xfrm>
            <a:off x="1511987" y="3709812"/>
            <a:ext cx="21307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华文楷体"/>
                <a:ea typeface="华文楷体"/>
                <a:cs typeface="华文楷体"/>
              </a:rPr>
              <a:t>Robert 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Gallager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algn="ctr"/>
            <a:r>
              <a:rPr lang="en-US" altLang="zh-CN" dirty="0">
                <a:latin typeface="华文楷体"/>
                <a:ea typeface="华文楷体"/>
                <a:cs typeface="华文楷体"/>
              </a:rPr>
              <a:t> (</a:t>
            </a:r>
            <a:r>
              <a:rPr lang="x-none" altLang="zh-CN" dirty="0">
                <a:latin typeface="华文楷体"/>
                <a:ea typeface="华文楷体"/>
                <a:cs typeface="华文楷体"/>
              </a:rPr>
              <a:t>1931-</a:t>
            </a:r>
            <a:r>
              <a:rPr lang="en-US" altLang="zh-CN">
                <a:latin typeface="华文楷体"/>
                <a:ea typeface="华文楷体"/>
                <a:cs typeface="华文楷体"/>
              </a:rPr>
              <a:t>)</a:t>
            </a:r>
          </a:p>
          <a:p>
            <a:pPr algn="ctr"/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algn="ctr"/>
            <a:r>
              <a:rPr lang="en-US" altLang="zh-CN" dirty="0">
                <a:latin typeface="华文楷体"/>
                <a:ea typeface="华文楷体"/>
                <a:cs typeface="华文楷体"/>
              </a:rPr>
              <a:t>1962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年发明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LDPC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码</a:t>
            </a:r>
          </a:p>
        </p:txBody>
      </p:sp>
      <p:sp>
        <p:nvSpPr>
          <p:cNvPr id="19" name="Rectangle 6"/>
          <p:cNvSpPr/>
          <p:nvPr/>
        </p:nvSpPr>
        <p:spPr>
          <a:xfrm>
            <a:off x="4694933" y="3785355"/>
            <a:ext cx="20665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埃达尔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·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阿利坎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altLang="zh-CN" dirty="0" err="1">
                <a:latin typeface="华文楷体"/>
                <a:ea typeface="华文楷体"/>
                <a:cs typeface="华文楷体"/>
              </a:rPr>
              <a:t>Erdal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dirty="0" err="1">
                <a:latin typeface="华文楷体"/>
                <a:ea typeface="华文楷体"/>
                <a:cs typeface="华文楷体"/>
              </a:rPr>
              <a:t>Arikan</a:t>
            </a:r>
            <a:endParaRPr lang="en-US" altLang="zh-CN" dirty="0">
              <a:latin typeface="华文楷体"/>
              <a:ea typeface="华文楷体"/>
              <a:cs typeface="华文楷体"/>
            </a:endParaRPr>
          </a:p>
          <a:p>
            <a:pPr algn="ctr"/>
            <a:r>
              <a:rPr lang="en-US" altLang="zh-CN" dirty="0">
                <a:latin typeface="华文楷体"/>
                <a:ea typeface="华文楷体"/>
                <a:cs typeface="华文楷体"/>
              </a:rPr>
              <a:t> (</a:t>
            </a:r>
            <a:r>
              <a:rPr lang="x-none" altLang="zh-CN" dirty="0">
                <a:latin typeface="华文楷体"/>
                <a:ea typeface="华文楷体"/>
                <a:cs typeface="华文楷体"/>
              </a:rPr>
              <a:t>1958-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)</a:t>
            </a:r>
          </a:p>
          <a:p>
            <a:pPr algn="ctr"/>
            <a:r>
              <a:rPr lang="en-US" altLang="zh-CN" dirty="0">
                <a:latin typeface="华文楷体"/>
                <a:ea typeface="华文楷体"/>
                <a:cs typeface="华文楷体"/>
              </a:rPr>
              <a:t>2008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年发明</a:t>
            </a:r>
            <a:r>
              <a:rPr lang="en-US" altLang="zh-CN" dirty="0">
                <a:latin typeface="华文楷体"/>
                <a:ea typeface="华文楷体"/>
                <a:cs typeface="华文楷体"/>
              </a:rPr>
              <a:t>Polar</a:t>
            </a:r>
            <a:r>
              <a:rPr lang="zh-CN" altLang="en-US" dirty="0">
                <a:latin typeface="华文楷体"/>
                <a:ea typeface="华文楷体"/>
                <a:cs typeface="华文楷体"/>
              </a:rPr>
              <a:t>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63" y="1135716"/>
            <a:ext cx="2168133" cy="25740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56" y="1157112"/>
            <a:ext cx="2103986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4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9437" y="2648405"/>
            <a:ext cx="7895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2.3 : Reed-Solomon Codes, BCH Codes</a:t>
            </a:r>
          </a:p>
        </p:txBody>
      </p:sp>
    </p:spTree>
    <p:extLst>
      <p:ext uri="{BB962C8B-B14F-4D97-AF65-F5344CB8AC3E}">
        <p14:creationId xmlns:p14="http://schemas.microsoft.com/office/powerpoint/2010/main" val="212091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Nonbinary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single error correcting code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898834"/>
            <a:ext cx="8315325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480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equations needed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52488"/>
            <a:ext cx="839152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4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Asymptotically Error-free at R &lt; C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5" y="1052894"/>
            <a:ext cx="86169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004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Decoding procedure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1" y="769078"/>
            <a:ext cx="8391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546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Finite Fields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719138"/>
            <a:ext cx="84486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599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Reed-Solomon codes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981075"/>
            <a:ext cx="83629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003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Galois Field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909995" y="1227847"/>
            <a:ext cx="7510674" cy="336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zh-CN" sz="2400" dirty="0">
                <a:ea typeface="宋体" charset="-122"/>
              </a:rPr>
              <a:t>Definition: </a:t>
            </a:r>
            <a:r>
              <a:rPr lang="en-US" altLang="zh-CN" sz="2400" i="1" dirty="0">
                <a:ea typeface="宋体" charset="-122"/>
              </a:rPr>
              <a:t>Field: </a:t>
            </a:r>
            <a:r>
              <a:rPr lang="en-US" altLang="zh-CN" sz="2400" dirty="0">
                <a:ea typeface="宋体" charset="-122"/>
              </a:rPr>
              <a:t>a complete group of elements with: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zh-CN" sz="2400" dirty="0">
              <a:ea typeface="宋体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Addition, subtraction, multiplication, division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	+ - * /</a:t>
            </a: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Completely </a:t>
            </a:r>
            <a:r>
              <a:rPr lang="en-US" altLang="zh-CN" sz="2000" i="1" dirty="0">
                <a:ea typeface="宋体" charset="-122"/>
              </a:rPr>
              <a:t>closed</a:t>
            </a:r>
            <a:r>
              <a:rPr lang="en-US" altLang="zh-CN" sz="2000" dirty="0">
                <a:ea typeface="宋体" charset="-122"/>
              </a:rPr>
              <a:t> under these operations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en-US" altLang="zh-CN" sz="2000" dirty="0">
              <a:ea typeface="宋体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Every element has an additive inverse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	a + b = 0</a:t>
            </a: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Every element except zero has a multiplicative inverse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	a * b = 1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1564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Galois Field Examples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155575" y="1147062"/>
            <a:ext cx="9093814" cy="478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</a:rPr>
              <a:t>Real numbers</a:t>
            </a: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</a:rPr>
              <a:t>Binary, called GF(2) 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 Galois Field with base 2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Values 0, 1.  Addition/subtraction: use </a:t>
            </a:r>
            <a:r>
              <a:rPr lang="en-US" altLang="zh-CN" sz="2000" dirty="0" err="1">
                <a:ea typeface="宋体" charset="-122"/>
              </a:rPr>
              <a:t>xor</a:t>
            </a:r>
            <a:r>
              <a:rPr lang="en-US" altLang="zh-CN" sz="2000" dirty="0">
                <a:ea typeface="宋体" charset="-122"/>
              </a:rPr>
              <a:t>.  Multiplicative inverse of 1 is 1</a:t>
            </a: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</a:rPr>
              <a:t>Prime field, GF(p) 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 Galois Field with base p</a:t>
            </a:r>
            <a:endParaRPr lang="en-US" altLang="zh-CN" sz="2400" dirty="0">
              <a:ea typeface="宋体" charset="-122"/>
            </a:endParaRP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Values 0 … p-1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Addition/subtraction/multiplication: modulo p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Multiplicative Inverse: every value except 0 has inverse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</a:rPr>
              <a:t>Example: GF(5): 1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1  1 mod 5, 23  1mod 5, 4</a:t>
            </a:r>
            <a:r>
              <a:rPr lang="en-US" altLang="zh-CN" sz="2000" dirty="0">
                <a:ea typeface="宋体" charset="-122"/>
                <a:cs typeface="Arial" charset="0"/>
                <a:sym typeface="Symbol" pitchFamily="18" charset="2"/>
              </a:rPr>
              <a:t>4  1 mod 5</a:t>
            </a:r>
          </a:p>
          <a:p>
            <a:pPr marL="742950" lvl="1" indent="-285750">
              <a:lnSpc>
                <a:spcPct val="8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  <a:cs typeface="Arial" charset="0"/>
                <a:sym typeface="Symbol" pitchFamily="18" charset="2"/>
              </a:rPr>
              <a:t>General Galois Field: GF(p</a:t>
            </a:r>
            <a:r>
              <a:rPr lang="en-US" altLang="zh-CN" sz="2400" baseline="30000" dirty="0">
                <a:ea typeface="宋体" charset="-122"/>
                <a:cs typeface="Arial" charset="0"/>
                <a:sym typeface="Symbol" pitchFamily="18" charset="2"/>
              </a:rPr>
              <a:t>m</a:t>
            </a:r>
            <a:r>
              <a:rPr lang="en-US" altLang="zh-CN" sz="2400" dirty="0">
                <a:ea typeface="宋体" charset="-122"/>
                <a:cs typeface="Arial" charset="0"/>
                <a:sym typeface="Symbol" pitchFamily="18" charset="2"/>
              </a:rPr>
              <a:t>) 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 base p (prime!), dimension m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Values are vectors of elements of GF(p) of dimension m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Add/subtract: vector addition/subtraction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Multiply/divide: more complex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Just like real numbers but finite!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Common for computer algorithms: GF(2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m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0649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Galois Field Examples 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GF(2</a:t>
            </a:r>
            <a:r>
              <a:rPr lang="en-US" altLang="zh-CN" baseline="30000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77760" y="1143000"/>
            <a:ext cx="8382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Consider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polynomials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 whose coefficients come from GF(2).</a:t>
            </a:r>
          </a:p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Each term of the form </a:t>
            </a:r>
            <a:r>
              <a:rPr lang="en-US" altLang="zh-CN" i="1" dirty="0" err="1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i="1" baseline="30000" dirty="0" err="1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is either present or absent.</a:t>
            </a:r>
          </a:p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Examples: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0, 1, x,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and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7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+ 1 </a:t>
            </a:r>
          </a:p>
          <a:p>
            <a:pPr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		= 1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7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+ 1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+ 0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5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+ 0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+ 0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+ 0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+ 0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+ 1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·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 </a:t>
            </a:r>
            <a:endParaRPr lang="en-US" altLang="zh-CN" i="1" dirty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With addition and multiplication these form a “ring” (not quite a field – still missing division):</a:t>
            </a:r>
          </a:p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“Add”: XOR each element individually with no carry: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		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+      + x + 1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	       +   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    +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</a:p>
          <a:p>
            <a:pPr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		      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 +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       + 1 </a:t>
            </a:r>
          </a:p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“Multiply”: multiplying by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 is like shifting to the left.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		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 + 1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		       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    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x + 1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			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 + 1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		      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		       x</a:t>
            </a:r>
            <a:r>
              <a:rPr lang="en-US" altLang="zh-CN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i="1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       + 1</a:t>
            </a:r>
            <a:endParaRPr lang="en-US" altLang="zh-CN" dirty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  <a:p>
            <a:endParaRPr lang="en-US" altLang="zh-CN" dirty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1974377" y="3966949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1812880" y="5798016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812880" y="5338544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5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about division (mod)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847725" y="1160154"/>
            <a:ext cx="123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ea typeface="宋体" charset="-122"/>
              </a:rPr>
              <a:t>x</a:t>
            </a:r>
            <a:r>
              <a:rPr lang="en-US" altLang="zh-CN" baseline="30000">
                <a:ea typeface="宋体" charset="-122"/>
              </a:rPr>
              <a:t>4</a:t>
            </a:r>
            <a:r>
              <a:rPr lang="en-US" altLang="zh-CN">
                <a:ea typeface="宋体" charset="-122"/>
              </a:rPr>
              <a:t> + x</a:t>
            </a:r>
            <a:r>
              <a:rPr lang="en-US" altLang="zh-CN" baseline="30000">
                <a:ea typeface="宋体" charset="-122"/>
              </a:rPr>
              <a:t>2</a:t>
            </a:r>
            <a:r>
              <a:rPr lang="en-US" altLang="zh-CN" baseline="30000">
                <a:solidFill>
                  <a:schemeClr val="hlink"/>
                </a:solidFill>
                <a:ea typeface="宋体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ea typeface="宋体" charset="-122"/>
              </a:rPr>
              <a:t> </a:t>
            </a:r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>
            <a:off x="923925" y="156179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1228725" y="1561792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600">
                <a:ea typeface="宋体" charset="-122"/>
              </a:rPr>
              <a:t>x</a:t>
            </a: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2066925" y="1360179"/>
            <a:ext cx="3287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000">
                <a:ea typeface="宋体" charset="-122"/>
              </a:rPr>
              <a:t>= x</a:t>
            </a:r>
            <a:r>
              <a:rPr lang="en-US" altLang="zh-CN" sz="2000" baseline="30000">
                <a:ea typeface="宋体" charset="-122"/>
              </a:rPr>
              <a:t>3</a:t>
            </a:r>
            <a:r>
              <a:rPr lang="en-US" altLang="zh-CN" sz="2000">
                <a:ea typeface="宋体" charset="-122"/>
              </a:rPr>
              <a:t> + x</a:t>
            </a:r>
            <a:r>
              <a:rPr lang="en-US" altLang="zh-CN" sz="2000">
                <a:solidFill>
                  <a:schemeClr val="hlink"/>
                </a:solidFill>
                <a:ea typeface="宋体" charset="-122"/>
              </a:rPr>
              <a:t>  with remainder 0 </a:t>
            </a:r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695325" y="2122179"/>
            <a:ext cx="172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ea typeface="宋体" charset="-122"/>
              </a:rPr>
              <a:t>x</a:t>
            </a:r>
            <a:r>
              <a:rPr lang="en-US" altLang="zh-CN" baseline="30000">
                <a:ea typeface="宋体" charset="-122"/>
              </a:rPr>
              <a:t>4</a:t>
            </a:r>
            <a:r>
              <a:rPr lang="en-US" altLang="zh-CN">
                <a:ea typeface="宋体" charset="-122"/>
              </a:rPr>
              <a:t> + x</a:t>
            </a:r>
            <a:r>
              <a:rPr lang="en-US" altLang="zh-CN" baseline="30000">
                <a:ea typeface="宋体" charset="-122"/>
              </a:rPr>
              <a:t>2 </a:t>
            </a:r>
            <a:r>
              <a:rPr lang="en-US" altLang="zh-CN">
                <a:ea typeface="宋体" charset="-122"/>
              </a:rPr>
              <a:t>+ 1</a:t>
            </a:r>
            <a:r>
              <a:rPr lang="en-US" altLang="zh-CN" baseline="30000">
                <a:solidFill>
                  <a:schemeClr val="hlink"/>
                </a:solidFill>
                <a:ea typeface="宋体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ea typeface="宋体" charset="-122"/>
              </a:rPr>
              <a:t> 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1152525" y="255239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1228725" y="2579379"/>
            <a:ext cx="665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600">
                <a:ea typeface="宋体" charset="-122"/>
              </a:rPr>
              <a:t>X + 1</a:t>
            </a: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2295525" y="2350779"/>
            <a:ext cx="3379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000">
                <a:ea typeface="宋体" charset="-122"/>
              </a:rPr>
              <a:t>= x</a:t>
            </a:r>
            <a:r>
              <a:rPr lang="en-US" altLang="zh-CN" sz="2000" baseline="30000">
                <a:ea typeface="宋体" charset="-122"/>
              </a:rPr>
              <a:t>3</a:t>
            </a:r>
            <a:r>
              <a:rPr lang="en-US" altLang="zh-CN" sz="2000">
                <a:ea typeface="宋体" charset="-122"/>
              </a:rPr>
              <a:t> + x</a:t>
            </a:r>
            <a:r>
              <a:rPr lang="en-US" altLang="zh-CN" sz="2000" baseline="30000">
                <a:ea typeface="宋体" charset="-122"/>
              </a:rPr>
              <a:t>2</a:t>
            </a:r>
            <a:r>
              <a:rPr lang="en-US" altLang="zh-CN" sz="2000">
                <a:solidFill>
                  <a:schemeClr val="hlink"/>
                </a:solidFill>
                <a:ea typeface="宋体" charset="-122"/>
              </a:rPr>
              <a:t>  with remainder 1 </a:t>
            </a: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5054600" y="3457267"/>
            <a:ext cx="278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ea typeface="宋体" charset="-122"/>
              </a:rPr>
              <a:t>x</a:t>
            </a:r>
            <a:r>
              <a:rPr lang="en-US" altLang="zh-CN" sz="1800" baseline="30000">
                <a:ea typeface="宋体" charset="-122"/>
              </a:rPr>
              <a:t>4</a:t>
            </a:r>
            <a:r>
              <a:rPr lang="en-US" altLang="zh-CN" sz="1800">
                <a:ea typeface="宋体" charset="-122"/>
              </a:rPr>
              <a:t>  + 0x</a:t>
            </a:r>
            <a:r>
              <a:rPr lang="en-US" altLang="zh-CN" sz="1800" baseline="30000">
                <a:ea typeface="宋体" charset="-122"/>
              </a:rPr>
              <a:t>3</a:t>
            </a:r>
            <a:r>
              <a:rPr lang="en-US" altLang="zh-CN" sz="1800">
                <a:ea typeface="宋体" charset="-122"/>
              </a:rPr>
              <a:t>  +  x</a:t>
            </a:r>
            <a:r>
              <a:rPr lang="en-US" altLang="zh-CN" sz="1800" baseline="30000">
                <a:ea typeface="宋体" charset="-122"/>
              </a:rPr>
              <a:t>2  </a:t>
            </a:r>
            <a:r>
              <a:rPr lang="en-US" altLang="zh-CN" sz="1800">
                <a:ea typeface="宋体" charset="-122"/>
              </a:rPr>
              <a:t>+ 0x  + 1</a:t>
            </a:r>
            <a:r>
              <a:rPr lang="en-US" altLang="zh-CN" baseline="30000">
                <a:solidFill>
                  <a:schemeClr val="hlink"/>
                </a:solidFill>
                <a:ea typeface="宋体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ea typeface="宋体" charset="-122"/>
              </a:rPr>
              <a:t> </a:t>
            </a: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 flipV="1">
            <a:off x="4978400" y="3381067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4978400" y="3381067"/>
            <a:ext cx="228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4216400" y="3533467"/>
            <a:ext cx="665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600">
                <a:ea typeface="宋体" charset="-122"/>
              </a:rPr>
              <a:t>X + 1</a:t>
            </a: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5740400" y="3076267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zh-CN" altLang="zh-CN" sz="1600">
              <a:solidFill>
                <a:schemeClr val="hlink"/>
              </a:solidFill>
            </a:endParaRPr>
          </a:p>
        </p:txBody>
      </p:sp>
      <p:sp>
        <p:nvSpPr>
          <p:cNvPr id="52" name="Text Box 17"/>
          <p:cNvSpPr txBox="1">
            <a:spLocks noChangeArrowheads="1"/>
          </p:cNvSpPr>
          <p:nvPr/>
        </p:nvSpPr>
        <p:spPr bwMode="auto">
          <a:xfrm>
            <a:off x="5648325" y="2934979"/>
            <a:ext cx="417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000">
                <a:solidFill>
                  <a:schemeClr val="hlink"/>
                </a:solidFill>
                <a:ea typeface="宋体" charset="-122"/>
              </a:rPr>
              <a:t>x</a:t>
            </a:r>
            <a:r>
              <a:rPr lang="en-US" altLang="zh-CN" sz="2000" baseline="30000">
                <a:solidFill>
                  <a:schemeClr val="hlink"/>
                </a:solidFill>
                <a:ea typeface="宋体" charset="-122"/>
              </a:rPr>
              <a:t>3</a:t>
            </a:r>
          </a:p>
        </p:txBody>
      </p:sp>
      <p:grpSp>
        <p:nvGrpSpPr>
          <p:cNvPr id="53" name="Group 18"/>
          <p:cNvGrpSpPr>
            <a:grpSpLocks/>
          </p:cNvGrpSpPr>
          <p:nvPr/>
        </p:nvGrpSpPr>
        <p:grpSpPr bwMode="auto">
          <a:xfrm>
            <a:off x="5054600" y="3890654"/>
            <a:ext cx="1171575" cy="404813"/>
            <a:chOff x="1056" y="1809"/>
            <a:chExt cx="738" cy="255"/>
          </a:xfrm>
        </p:grpSpPr>
        <p:sp>
          <p:nvSpPr>
            <p:cNvPr id="54" name="Rectangle 19"/>
            <p:cNvSpPr>
              <a:spLocks noChangeArrowheads="1"/>
            </p:cNvSpPr>
            <p:nvPr/>
          </p:nvSpPr>
          <p:spPr bwMode="auto">
            <a:xfrm>
              <a:off x="1056" y="1809"/>
              <a:ext cx="7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CN" sz="1800">
                  <a:ea typeface="宋体" charset="-122"/>
                </a:rPr>
                <a:t>x</a:t>
              </a:r>
              <a:r>
                <a:rPr lang="en-US" altLang="zh-CN" sz="1800" baseline="30000">
                  <a:ea typeface="宋体" charset="-122"/>
                </a:rPr>
                <a:t>4</a:t>
              </a:r>
              <a:r>
                <a:rPr lang="en-US" altLang="zh-CN" sz="1800">
                  <a:ea typeface="宋体" charset="-122"/>
                </a:rPr>
                <a:t>  +   x</a:t>
              </a:r>
              <a:r>
                <a:rPr lang="en-US" altLang="zh-CN" sz="1800" baseline="30000">
                  <a:ea typeface="宋体" charset="-122"/>
                </a:rPr>
                <a:t>3</a:t>
              </a:r>
              <a:r>
                <a:rPr lang="en-US" altLang="zh-CN" sz="1600">
                  <a:solidFill>
                    <a:schemeClr val="hlink"/>
                  </a:solidFill>
                  <a:ea typeface="宋体" charset="-122"/>
                </a:rPr>
                <a:t>  </a:t>
              </a:r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1056" y="2064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6" name="Rectangle 21"/>
          <p:cNvSpPr>
            <a:spLocks noChangeArrowheads="1"/>
          </p:cNvSpPr>
          <p:nvPr/>
        </p:nvSpPr>
        <p:spPr bwMode="auto">
          <a:xfrm>
            <a:off x="5740400" y="4295467"/>
            <a:ext cx="993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ea typeface="宋体" charset="-122"/>
              </a:rPr>
              <a:t>x</a:t>
            </a:r>
            <a:r>
              <a:rPr lang="en-US" altLang="zh-CN" sz="1800" baseline="30000">
                <a:ea typeface="宋体" charset="-122"/>
              </a:rPr>
              <a:t>3</a:t>
            </a:r>
            <a:r>
              <a:rPr lang="en-US" altLang="zh-CN" sz="1800">
                <a:ea typeface="宋体" charset="-122"/>
              </a:rPr>
              <a:t> + x</a:t>
            </a:r>
            <a:r>
              <a:rPr lang="en-US" altLang="zh-CN" sz="1800" baseline="30000">
                <a:ea typeface="宋体" charset="-122"/>
              </a:rPr>
              <a:t>2</a:t>
            </a:r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  </a:t>
            </a:r>
          </a:p>
        </p:txBody>
      </p:sp>
      <p:sp>
        <p:nvSpPr>
          <p:cNvPr id="57" name="Text Box 22"/>
          <p:cNvSpPr txBox="1">
            <a:spLocks noChangeArrowheads="1"/>
          </p:cNvSpPr>
          <p:nvPr/>
        </p:nvSpPr>
        <p:spPr bwMode="auto">
          <a:xfrm>
            <a:off x="5953125" y="2960379"/>
            <a:ext cx="592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+ x</a:t>
            </a:r>
            <a:r>
              <a:rPr lang="en-US" altLang="zh-CN" sz="1800" baseline="30000">
                <a:solidFill>
                  <a:schemeClr val="hlink"/>
                </a:solidFill>
                <a:ea typeface="宋体" charset="-122"/>
              </a:rPr>
              <a:t>2</a:t>
            </a:r>
          </a:p>
        </p:txBody>
      </p:sp>
      <p:sp>
        <p:nvSpPr>
          <p:cNvPr id="58" name="Rectangle 23"/>
          <p:cNvSpPr>
            <a:spLocks noChangeArrowheads="1"/>
          </p:cNvSpPr>
          <p:nvPr/>
        </p:nvSpPr>
        <p:spPr bwMode="auto">
          <a:xfrm>
            <a:off x="5740400" y="4676467"/>
            <a:ext cx="993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ea typeface="宋体" charset="-122"/>
              </a:rPr>
              <a:t>x</a:t>
            </a:r>
            <a:r>
              <a:rPr lang="en-US" altLang="zh-CN" sz="1800" baseline="30000">
                <a:ea typeface="宋体" charset="-122"/>
              </a:rPr>
              <a:t>3</a:t>
            </a:r>
            <a:r>
              <a:rPr lang="en-US" altLang="zh-CN" sz="1800">
                <a:ea typeface="宋体" charset="-122"/>
              </a:rPr>
              <a:t> + x</a:t>
            </a:r>
            <a:r>
              <a:rPr lang="en-US" altLang="zh-CN" sz="1800" baseline="30000">
                <a:ea typeface="宋体" charset="-122"/>
              </a:rPr>
              <a:t>2</a:t>
            </a:r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  </a:t>
            </a:r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359400" y="5133667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0" name="Text Box 25"/>
          <p:cNvSpPr txBox="1">
            <a:spLocks noChangeArrowheads="1"/>
          </p:cNvSpPr>
          <p:nvPr/>
        </p:nvSpPr>
        <p:spPr bwMode="auto">
          <a:xfrm>
            <a:off x="6181725" y="5246379"/>
            <a:ext cx="1385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0x</a:t>
            </a:r>
            <a:r>
              <a:rPr lang="en-US" altLang="zh-CN" sz="1800" baseline="30000">
                <a:solidFill>
                  <a:schemeClr val="hlink"/>
                </a:solidFill>
                <a:ea typeface="宋体" charset="-122"/>
              </a:rPr>
              <a:t>2</a:t>
            </a:r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  + 0x</a:t>
            </a:r>
            <a:r>
              <a:rPr lang="en-US" altLang="zh-CN" sz="1600">
                <a:solidFill>
                  <a:schemeClr val="hlink"/>
                </a:solidFill>
                <a:ea typeface="宋体" charset="-122"/>
              </a:rPr>
              <a:t>     </a:t>
            </a:r>
          </a:p>
        </p:txBody>
      </p:sp>
      <p:sp>
        <p:nvSpPr>
          <p:cNvPr id="61" name="Text Box 26"/>
          <p:cNvSpPr txBox="1">
            <a:spLocks noChangeArrowheads="1"/>
          </p:cNvSpPr>
          <p:nvPr/>
        </p:nvSpPr>
        <p:spPr bwMode="auto">
          <a:xfrm>
            <a:off x="6486525" y="2960379"/>
            <a:ext cx="63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+ 0x</a:t>
            </a: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6791325" y="5627379"/>
            <a:ext cx="82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0x + 1</a:t>
            </a:r>
          </a:p>
        </p:txBody>
      </p:sp>
      <p:sp>
        <p:nvSpPr>
          <p:cNvPr id="63" name="Text Box 28"/>
          <p:cNvSpPr txBox="1">
            <a:spLocks noChangeArrowheads="1"/>
          </p:cNvSpPr>
          <p:nvPr/>
        </p:nvSpPr>
        <p:spPr bwMode="auto">
          <a:xfrm>
            <a:off x="7172325" y="2960379"/>
            <a:ext cx="50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800">
                <a:solidFill>
                  <a:schemeClr val="hlink"/>
                </a:solidFill>
                <a:ea typeface="宋体" charset="-122"/>
              </a:rPr>
              <a:t>+ 0</a:t>
            </a: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5241925" y="6232525"/>
            <a:ext cx="1403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600">
                <a:solidFill>
                  <a:schemeClr val="hlink"/>
                </a:solidFill>
                <a:ea typeface="宋体" charset="-122"/>
              </a:rPr>
              <a:t>Remainder 1</a:t>
            </a:r>
          </a:p>
        </p:txBody>
      </p:sp>
    </p:spTree>
    <p:extLst>
      <p:ext uri="{BB962C8B-B14F-4D97-AF65-F5344CB8AC3E}">
        <p14:creationId xmlns:p14="http://schemas.microsoft.com/office/powerpoint/2010/main" val="235832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Galois Fields</a:t>
            </a: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623392" y="865201"/>
            <a:ext cx="794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These polynomials form a Galois (finite) field if we take the results of this multiplication modulo a </a:t>
            </a:r>
            <a:r>
              <a:rPr lang="en-US" altLang="zh-CN" sz="2000" dirty="0">
                <a:solidFill>
                  <a:srgbClr val="C00000"/>
                </a:solidFill>
                <a:ea typeface="宋体" charset="-122"/>
              </a:rPr>
              <a:t>prime polynomial</a:t>
            </a:r>
            <a:r>
              <a:rPr lang="en-US" altLang="zh-CN" sz="2000" dirty="0">
                <a:ea typeface="宋体" charset="-122"/>
              </a:rPr>
              <a:t> p(x)</a:t>
            </a:r>
          </a:p>
          <a:p>
            <a:endParaRPr lang="en-US" altLang="zh-CN" sz="2000" dirty="0">
              <a:ea typeface="宋体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A prime polynomial cannot be written as product of two non-trivial polynomials q(x)r(x)</a:t>
            </a:r>
          </a:p>
          <a:p>
            <a:endParaRPr lang="en-US" altLang="zh-CN" sz="2000" dirty="0">
              <a:ea typeface="宋体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For any degree, there exists at least one prime polynomial. With it we can form GF(2</a:t>
            </a:r>
            <a:r>
              <a:rPr lang="en-US" altLang="zh-CN" sz="2000" baseline="30000" dirty="0">
                <a:ea typeface="宋体" charset="-122"/>
              </a:rPr>
              <a:t>n</a:t>
            </a:r>
            <a:r>
              <a:rPr lang="en-US" altLang="zh-CN" sz="2000" dirty="0">
                <a:ea typeface="宋体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Every Galois field has a primitive element,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,</a:t>
            </a:r>
            <a:r>
              <a:rPr lang="en-US" altLang="zh-CN" sz="2000" dirty="0">
                <a:ea typeface="宋体" charset="-122"/>
              </a:rPr>
              <a:t> such that all non-zero elements of the field can be expressed as a power of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</a:t>
            </a:r>
          </a:p>
          <a:p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</a:rPr>
              <a:t>Certain choices of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p(x)</a:t>
            </a:r>
            <a:r>
              <a:rPr lang="en-US" altLang="zh-CN" sz="2000" dirty="0">
                <a:ea typeface="宋体" charset="-122"/>
              </a:rPr>
              <a:t> make the simple polynomial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dirty="0">
                <a:ea typeface="宋体" charset="-122"/>
              </a:rPr>
              <a:t> the primitive element.  These polynomials are called</a:t>
            </a:r>
            <a:r>
              <a:rPr lang="en-US" altLang="zh-CN" sz="2000" i="1" dirty="0">
                <a:ea typeface="宋体" charset="-122"/>
              </a:rPr>
              <a:t> primitive</a:t>
            </a:r>
            <a:endParaRPr lang="en-US" altLang="zh-CN" sz="2000" dirty="0">
              <a:ea typeface="宋体" charset="-122"/>
            </a:endParaRPr>
          </a:p>
          <a:p>
            <a:endParaRPr lang="en-US" altLang="zh-CN" sz="2000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For example,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+ 1</a:t>
            </a:r>
            <a:r>
              <a:rPr lang="en-US" altLang="zh-CN" sz="2000" dirty="0">
                <a:ea typeface="宋体" charset="-122"/>
              </a:rPr>
              <a:t> is primitive.  So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 </a:t>
            </a:r>
            <a:r>
              <a:rPr lang="en-US" altLang="zh-CN" sz="2000" i="1" dirty="0">
                <a:latin typeface="Times New Roman" pitchFamily="18" charset="0"/>
                <a:ea typeface="宋体" charset="-122"/>
                <a:sym typeface="Symbol" pitchFamily="18" charset="2"/>
              </a:rPr>
              <a:t>= x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is a primitive element and successive powers of</a:t>
            </a:r>
            <a:r>
              <a:rPr lang="en-US" altLang="zh-CN" sz="2000" i="1" dirty="0"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 will generate all non-zero elements of GF(16).  </a:t>
            </a:r>
          </a:p>
          <a:p>
            <a:r>
              <a:rPr lang="en-US" altLang="zh-CN" sz="2000" i="1" dirty="0">
                <a:ea typeface="宋体" charset="-122"/>
                <a:sym typeface="Symbol" pitchFamily="18" charset="2"/>
              </a:rPr>
              <a:t>Example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495020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Galois Fields with primitive </a:t>
            </a:r>
            <a:r>
              <a:rPr lang="en-US" altLang="zh-CN" i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i="1" baseline="30000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en-US" altLang="zh-CN" i="1" dirty="0">
                <a:solidFill>
                  <a:srgbClr val="C00000"/>
                </a:solidFill>
                <a:latin typeface="Times New Roman" pitchFamily="18" charset="0"/>
                <a:ea typeface="宋体" charset="-122"/>
              </a:rPr>
              <a:t> + x + 1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47775" y="1193800"/>
            <a:ext cx="3773488" cy="4927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0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              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        x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endParaRPr lang="en-US" altLang="zh-CN" sz="1800" i="1">
              <a:solidFill>
                <a:schemeClr val="tx1"/>
              </a:solidFill>
              <a:latin typeface="Times New Roman" pitchFamily="18" charset="0"/>
              <a:ea typeface="宋体" charset="-122"/>
              <a:sym typeface="Symbol" pitchFamily="18" charset="2"/>
            </a:endParaRP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endParaRPr lang="en-US" altLang="zh-CN" sz="1800" i="1">
              <a:solidFill>
                <a:schemeClr val="tx1"/>
              </a:solidFill>
              <a:latin typeface="Times New Roman" pitchFamily="18" charset="0"/>
              <a:ea typeface="宋体" charset="-122"/>
              <a:sym typeface="Symbol" pitchFamily="18" charset="2"/>
            </a:endParaRP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4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      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5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6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endParaRPr lang="en-US" altLang="zh-CN" sz="1800" i="1">
              <a:solidFill>
                <a:schemeClr val="tx1"/>
              </a:solidFill>
              <a:latin typeface="Times New Roman" pitchFamily="18" charset="0"/>
              <a:ea typeface="宋体" charset="-122"/>
              <a:sym typeface="Symbol" pitchFamily="18" charset="2"/>
            </a:endParaRP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7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8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       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9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 + x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10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       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11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endParaRPr lang="en-US" altLang="zh-CN" sz="1800" i="1">
              <a:solidFill>
                <a:schemeClr val="tx1"/>
              </a:solidFill>
              <a:latin typeface="Times New Roman" pitchFamily="18" charset="0"/>
              <a:ea typeface="宋体" charset="-122"/>
              <a:sym typeface="Symbol" pitchFamily="18" charset="2"/>
            </a:endParaRP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2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14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x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3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               + 1</a:t>
            </a:r>
          </a:p>
          <a:p>
            <a:pPr>
              <a:buFontTx/>
              <a:buNone/>
            </a:pP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</a:t>
            </a:r>
            <a:r>
              <a:rPr lang="en-US" altLang="zh-CN" sz="1800" i="1" baseline="3000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15</a:t>
            </a:r>
            <a:r>
              <a:rPr lang="en-US" altLang="zh-CN" sz="1800" i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 =                       1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608513" y="1193800"/>
            <a:ext cx="4154487" cy="4927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Primitive element </a:t>
            </a:r>
            <a:r>
              <a:rPr lang="el-GR" altLang="zh-CN" sz="1800">
                <a:solidFill>
                  <a:schemeClr val="tx1"/>
                </a:solidFill>
              </a:rPr>
              <a:t>α</a:t>
            </a: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 = x in GF(2</a:t>
            </a:r>
            <a:r>
              <a:rPr lang="en-US" altLang="zh-CN" sz="1800" baseline="3000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)</a:t>
            </a: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endParaRPr lang="en-US" altLang="zh-CN" sz="1800">
              <a:solidFill>
                <a:schemeClr val="tx1"/>
              </a:solidFill>
              <a:ea typeface="宋体" charset="-122"/>
            </a:endParaRPr>
          </a:p>
          <a:p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In general finding primitive polynomials is difficult.  Most people just look them up in a table, such as:</a:t>
            </a: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3429000" y="2590800"/>
            <a:ext cx="4435475" cy="923925"/>
            <a:chOff x="3429000" y="2590800"/>
            <a:chExt cx="4435475" cy="923330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5105400" y="2590800"/>
              <a:ext cx="2759075" cy="92333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l-GR" altLang="zh-CN" sz="1800" b="0" i="1">
                  <a:latin typeface="Times New Roman" pitchFamily="18" charset="0"/>
                </a:rPr>
                <a:t>α</a:t>
              </a:r>
              <a:r>
                <a:rPr lang="en-US" altLang="zh-CN" sz="1800" b="0" i="1" baseline="30000">
                  <a:latin typeface="Times New Roman" pitchFamily="18" charset="0"/>
                  <a:ea typeface="宋体" charset="-122"/>
                </a:rPr>
                <a:t>4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   = x</a:t>
              </a:r>
              <a:r>
                <a:rPr lang="en-US" altLang="zh-CN" sz="1800" b="0" i="1" baseline="30000">
                  <a:latin typeface="Times New Roman" pitchFamily="18" charset="0"/>
                  <a:ea typeface="宋体" charset="-122"/>
                </a:rPr>
                <a:t>4 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mod x</a:t>
              </a:r>
              <a:r>
                <a:rPr lang="en-US" altLang="zh-CN" sz="1800" b="0" i="1" baseline="30000">
                  <a:latin typeface="Times New Roman" pitchFamily="18" charset="0"/>
                  <a:ea typeface="宋体" charset="-122"/>
                </a:rPr>
                <a:t>4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 + x + 1</a:t>
              </a:r>
              <a:endParaRPr lang="en-US" altLang="zh-CN" sz="1800" b="0">
                <a:ea typeface="宋体" charset="-122"/>
              </a:endParaRPr>
            </a:p>
            <a:p>
              <a:pPr algn="l">
                <a:spcBef>
                  <a:spcPct val="0"/>
                </a:spcBef>
              </a:pPr>
              <a:r>
                <a:rPr lang="en-US" altLang="zh-CN" sz="1800" b="0">
                  <a:ea typeface="宋体" charset="-122"/>
                </a:rPr>
                <a:t>         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= x</a:t>
              </a:r>
              <a:r>
                <a:rPr lang="en-US" altLang="zh-CN" sz="1800" b="0" i="1" baseline="30000">
                  <a:latin typeface="Times New Roman" pitchFamily="18" charset="0"/>
                  <a:ea typeface="宋体" charset="-122"/>
                </a:rPr>
                <a:t>4 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xor x</a:t>
              </a:r>
              <a:r>
                <a:rPr lang="en-US" altLang="zh-CN" sz="1800" b="0" i="1" baseline="30000">
                  <a:latin typeface="Times New Roman" pitchFamily="18" charset="0"/>
                  <a:ea typeface="宋体" charset="-122"/>
                </a:rPr>
                <a:t>4</a:t>
              </a: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 + x + 1 </a:t>
              </a:r>
            </a:p>
            <a:p>
              <a:pPr algn="l">
                <a:spcBef>
                  <a:spcPct val="0"/>
                </a:spcBef>
              </a:pPr>
              <a:r>
                <a:rPr lang="en-US" altLang="zh-CN" sz="1800" b="0" i="1">
                  <a:latin typeface="Times New Roman" pitchFamily="18" charset="0"/>
                  <a:ea typeface="宋体" charset="-122"/>
                </a:rPr>
                <a:t>          = x + 1</a:t>
              </a: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429000" y="2730500"/>
              <a:ext cx="1828800" cy="393700"/>
            </a:xfrm>
            <a:custGeom>
              <a:avLst/>
              <a:gdLst>
                <a:gd name="T0" fmla="*/ 2147483647 w 1488"/>
                <a:gd name="T1" fmla="*/ 150860309 h 968"/>
                <a:gd name="T2" fmla="*/ 797554674 w 1488"/>
                <a:gd name="T3" fmla="*/ 142920421 h 968"/>
                <a:gd name="T4" fmla="*/ 435029487 w 1488"/>
                <a:gd name="T5" fmla="*/ 47640140 h 968"/>
                <a:gd name="T6" fmla="*/ 0 w 1488"/>
                <a:gd name="T7" fmla="*/ 0 h 9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8"/>
                <a:gd name="T13" fmla="*/ 0 h 968"/>
                <a:gd name="T14" fmla="*/ 1488 w 1488"/>
                <a:gd name="T15" fmla="*/ 968 h 9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8" h="968">
                  <a:moveTo>
                    <a:pt x="1488" y="912"/>
                  </a:moveTo>
                  <a:cubicBezTo>
                    <a:pt x="1108" y="940"/>
                    <a:pt x="728" y="968"/>
                    <a:pt x="528" y="864"/>
                  </a:cubicBezTo>
                  <a:cubicBezTo>
                    <a:pt x="328" y="760"/>
                    <a:pt x="376" y="432"/>
                    <a:pt x="288" y="288"/>
                  </a:cubicBezTo>
                  <a:cubicBezTo>
                    <a:pt x="200" y="144"/>
                    <a:pt x="48" y="48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70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Polynomials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108280" y="1285168"/>
            <a:ext cx="4191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10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15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17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18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7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19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5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20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21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endParaRPr lang="en-US" altLang="zh-CN" sz="2000" i="1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55056" y="1285168"/>
            <a:ext cx="3048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5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7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25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27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5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28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29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30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31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32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7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spcBef>
                <a:spcPct val="30000"/>
              </a:spcBef>
            </a:pPr>
            <a:endParaRPr lang="en-US" altLang="zh-CN" sz="2000" i="1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837072" y="1285168"/>
            <a:ext cx="41910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5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7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9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4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10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11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 x</a:t>
            </a:r>
            <a:r>
              <a:rPr lang="en-US" altLang="zh-CN" sz="1800" b="1" i="1" baseline="30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1800" b="1" i="1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+1</a:t>
            </a:r>
          </a:p>
        </p:txBody>
      </p:sp>
    </p:spTree>
    <p:extLst>
      <p:ext uri="{BB962C8B-B14F-4D97-AF65-F5344CB8AC3E}">
        <p14:creationId xmlns:p14="http://schemas.microsoft.com/office/powerpoint/2010/main" val="246784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43460" y="2825826"/>
            <a:ext cx="5462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2.2 : Linear Block Codes</a:t>
            </a:r>
          </a:p>
        </p:txBody>
      </p:sp>
    </p:spTree>
    <p:extLst>
      <p:ext uri="{BB962C8B-B14F-4D97-AF65-F5344CB8AC3E}">
        <p14:creationId xmlns:p14="http://schemas.microsoft.com/office/powerpoint/2010/main" val="1538086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Polynomials 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4564" y="1524000"/>
            <a:ext cx="8991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b="0" dirty="0">
                <a:ea typeface="宋体" charset="-122"/>
              </a:rPr>
              <a:t>   </a:t>
            </a:r>
            <a:r>
              <a:rPr lang="en-US" altLang="zh-CN" sz="2000" b="0" u="sng" dirty="0">
                <a:ea typeface="宋体" charset="-122"/>
              </a:rPr>
              <a:t>Galois Field 		            Hardware</a:t>
            </a:r>
            <a:endParaRPr lang="en-US" altLang="zh-CN" sz="2000" u="sng" dirty="0">
              <a:ea typeface="宋体" charset="-122"/>
            </a:endParaRP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ea typeface="宋体" charset="-122"/>
              </a:rPr>
              <a:t>Multiplication by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x	        </a:t>
            </a:r>
            <a:r>
              <a:rPr lang="en-US" altLang="zh-CN" sz="2000" dirty="0">
                <a:latin typeface="Times New Roman" pitchFamily="18" charset="0"/>
                <a:ea typeface="宋体" charset="-122"/>
                <a:sym typeface="Symbol" pitchFamily="18" charset="2"/>
              </a:rPr>
              <a:t>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	</a:t>
            </a:r>
            <a:r>
              <a:rPr lang="en-US" altLang="zh-CN" sz="2000" dirty="0">
                <a:ea typeface="宋体" charset="-122"/>
              </a:rPr>
              <a:t>shift left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dirty="0">
                <a:ea typeface="宋体" charset="-122"/>
              </a:rPr>
              <a:t>Taking the result mod 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p(x) </a:t>
            </a:r>
            <a:r>
              <a:rPr lang="en-US" altLang="zh-CN" sz="2000" dirty="0">
                <a:latin typeface="Times New Roman" pitchFamily="18" charset="0"/>
                <a:ea typeface="宋体" charset="-122"/>
                <a:sym typeface="Symbol" pitchFamily="18" charset="2"/>
              </a:rPr>
              <a:t>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	</a:t>
            </a:r>
            <a:r>
              <a:rPr lang="en-US" altLang="zh-CN" sz="2000" dirty="0">
                <a:ea typeface="宋体" charset="-122"/>
              </a:rPr>
              <a:t>XOR-</a:t>
            </a:r>
            <a:r>
              <a:rPr lang="en-US" altLang="zh-CN" sz="2000" dirty="0" err="1">
                <a:ea typeface="宋体" charset="-122"/>
              </a:rPr>
              <a:t>ing</a:t>
            </a:r>
            <a:r>
              <a:rPr lang="en-US" altLang="zh-CN" sz="2000" dirty="0">
                <a:ea typeface="宋体" charset="-122"/>
              </a:rPr>
              <a:t> with the coefficients of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p(x)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					 </a:t>
            </a:r>
            <a:r>
              <a:rPr lang="en-US" altLang="zh-CN" sz="2000" dirty="0">
                <a:ea typeface="宋体" charset="-122"/>
              </a:rPr>
              <a:t>when the most significant coefficient is 1.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dirty="0">
                <a:ea typeface="宋体" charset="-122"/>
              </a:rPr>
              <a:t>Obtaining all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-1</a:t>
            </a:r>
            <a:r>
              <a:rPr lang="en-US" altLang="zh-CN" sz="2000" dirty="0">
                <a:ea typeface="宋体" charset="-122"/>
              </a:rPr>
              <a:t> non-zero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dirty="0">
                <a:ea typeface="宋体" charset="-122"/>
              </a:rPr>
              <a:t>elements by evaluating </a:t>
            </a:r>
            <a:r>
              <a:rPr lang="en-US" altLang="zh-CN" sz="2000" i="1" dirty="0" err="1">
                <a:latin typeface="Times New Roman" pitchFamily="18" charset="0"/>
                <a:ea typeface="宋体" charset="-122"/>
              </a:rPr>
              <a:t>x</a:t>
            </a:r>
            <a:r>
              <a:rPr lang="en-US" altLang="zh-CN" sz="2000" i="1" baseline="30000" dirty="0" err="1">
                <a:latin typeface="Times New Roman" pitchFamily="18" charset="0"/>
                <a:ea typeface="宋体" charset="-122"/>
              </a:rPr>
              <a:t>k</a:t>
            </a:r>
            <a:r>
              <a:rPr lang="en-US" altLang="zh-CN" sz="2000" dirty="0">
                <a:latin typeface="Times New Roman" pitchFamily="18" charset="0"/>
                <a:ea typeface="宋体" charset="-122"/>
                <a:sym typeface="Symbol" pitchFamily="18" charset="2"/>
              </a:rPr>
              <a:t>   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	</a:t>
            </a:r>
            <a:r>
              <a:rPr lang="en-US" altLang="zh-CN" sz="2000" dirty="0">
                <a:ea typeface="宋体" charset="-122"/>
              </a:rPr>
              <a:t>Shifting and XOR-</a:t>
            </a:r>
            <a:r>
              <a:rPr lang="en-US" altLang="zh-CN" sz="2000" dirty="0" err="1">
                <a:ea typeface="宋体" charset="-122"/>
              </a:rPr>
              <a:t>ing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2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-1</a:t>
            </a:r>
            <a:r>
              <a:rPr lang="en-US" altLang="zh-CN" sz="2000" dirty="0">
                <a:ea typeface="宋体" charset="-122"/>
              </a:rPr>
              <a:t> times.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r>
              <a:rPr lang="en-US" altLang="zh-CN" sz="2000" dirty="0">
                <a:ea typeface="宋体" charset="-122"/>
              </a:rPr>
              <a:t>for 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k = 1, …, 2</a:t>
            </a:r>
            <a:r>
              <a:rPr lang="en-US" altLang="zh-CN" sz="2000" i="1" baseline="30000" dirty="0"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2000" i="1" dirty="0">
                <a:latin typeface="Times New Roman" pitchFamily="18" charset="0"/>
                <a:ea typeface="宋体" charset="-122"/>
              </a:rPr>
              <a:t>-1	</a:t>
            </a:r>
            <a:endParaRPr lang="en-US" altLang="zh-CN" sz="2000" dirty="0">
              <a:ea typeface="宋体" charset="-122"/>
            </a:endParaRPr>
          </a:p>
          <a:p>
            <a:pPr algn="l">
              <a:lnSpc>
                <a:spcPct val="90000"/>
              </a:lnSpc>
              <a:spcBef>
                <a:spcPct val="30000"/>
              </a:spcBef>
            </a:pPr>
            <a:endParaRPr lang="en-US" altLang="zh-CN" sz="2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078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Reed Solomon 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791570" y="1179710"/>
            <a:ext cx="7451677" cy="284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  <a:sym typeface="Symbol" pitchFamily="18" charset="2"/>
              </a:rPr>
              <a:t>Galois field codes: code words consist of </a:t>
            </a:r>
            <a:r>
              <a:rPr lang="en-US" altLang="zh-CN" sz="2400" i="1" dirty="0">
                <a:ea typeface="宋体" charset="-122"/>
                <a:sym typeface="Symbol" pitchFamily="18" charset="2"/>
              </a:rPr>
              <a:t>symbols</a:t>
            </a: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Rather than bits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charset="-122"/>
                <a:sym typeface="Symbol" pitchFamily="18" charset="2"/>
              </a:rPr>
              <a:t>Reed-Solomon codes:</a:t>
            </a: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Based on polynomials in GF(2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m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) (I.e. m-bit symbols)</a:t>
            </a: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Data as coefficients, code space as values of polynomial:</a:t>
            </a: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P(x)=a</a:t>
            </a:r>
            <a:r>
              <a:rPr lang="en-US" altLang="zh-CN" sz="2000" baseline="-25000" dirty="0">
                <a:ea typeface="宋体" charset="-122"/>
                <a:sym typeface="Symbol" pitchFamily="18" charset="2"/>
              </a:rPr>
              <a:t>0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+a</a:t>
            </a:r>
            <a:r>
              <a:rPr lang="en-US" altLang="zh-CN" sz="2000" baseline="-25000" dirty="0">
                <a:ea typeface="宋体" charset="-122"/>
                <a:sym typeface="Symbol" pitchFamily="18" charset="2"/>
              </a:rPr>
              <a:t>1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x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1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+… a</a:t>
            </a:r>
            <a:r>
              <a:rPr lang="en-US" altLang="zh-CN" sz="2000" baseline="-25000" dirty="0">
                <a:ea typeface="宋体" charset="-122"/>
                <a:sym typeface="Symbol" pitchFamily="18" charset="2"/>
              </a:rPr>
              <a:t>k-1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x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k-1</a:t>
            </a: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Coded: P(0),P(1),P(2)….,P(n-1)</a:t>
            </a:r>
          </a:p>
          <a:p>
            <a:pPr marL="742950" lvl="1" indent="-28575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Can recover polynomial as long as get </a:t>
            </a:r>
            <a:r>
              <a:rPr lang="en-US" altLang="zh-CN" sz="2000" i="1" dirty="0">
                <a:ea typeface="宋体" charset="-122"/>
                <a:sym typeface="Symbol" pitchFamily="18" charset="2"/>
              </a:rPr>
              <a:t>any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 k of n</a:t>
            </a:r>
          </a:p>
        </p:txBody>
      </p:sp>
    </p:spTree>
    <p:extLst>
      <p:ext uri="{BB962C8B-B14F-4D97-AF65-F5344CB8AC3E}">
        <p14:creationId xmlns:p14="http://schemas.microsoft.com/office/powerpoint/2010/main" val="4261045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91570" y="1179710"/>
            <a:ext cx="7451677" cy="277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Galois field GF(4)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Reed-Solomon Code with n=q=4, k=2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Full coding map: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82" y="1707622"/>
            <a:ext cx="5390866" cy="37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712564"/>
            <a:ext cx="8493400" cy="61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4" y="4051390"/>
            <a:ext cx="78613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74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Singleton bound and MDS 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91570" y="1179710"/>
            <a:ext cx="7451677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The Singleton bound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:  fundamental bound on (n, k, d) over any field:</a:t>
            </a:r>
          </a:p>
          <a:p>
            <a:pPr lvl="4">
              <a:lnSpc>
                <a:spcPct val="85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       k + d &lt;= n + 1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Proof:  The code can correct any set of d-1 erasures.  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      Erasing the last d-1 symbols, the </a:t>
            </a:r>
            <a:r>
              <a:rPr lang="en-US" altLang="zh-CN" sz="2000" dirty="0" err="1">
                <a:ea typeface="宋体" charset="-122"/>
                <a:sym typeface="Symbol" pitchFamily="18" charset="2"/>
              </a:rPr>
              <a:t>codewords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 are different.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      Number of </a:t>
            </a:r>
            <a:r>
              <a:rPr lang="en-US" altLang="zh-CN" sz="2000" dirty="0" err="1">
                <a:ea typeface="宋体" charset="-122"/>
                <a:sym typeface="Symbol" pitchFamily="18" charset="2"/>
              </a:rPr>
              <a:t>codewords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 &lt;= q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n-d+1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MDS codes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: A code that meets this bound with equality is called “maximum distance separable” (MDS).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Reed-Solomon Code is an MDS code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5232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Decoding of Reed-Solomon 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91570" y="1179710"/>
            <a:ext cx="745167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Reed-Solomon codes can be decoded rather easily using finite-field arithmetic.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Decoding algorithms such as Peterson, </a:t>
            </a:r>
            <a:r>
              <a:rPr lang="en-US" altLang="zh-CN" sz="2000" dirty="0" err="1">
                <a:ea typeface="宋体" charset="-122"/>
                <a:sym typeface="Symbol" pitchFamily="18" charset="2"/>
              </a:rPr>
              <a:t>Berlekamp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-Massey, Euclid, and Welch-</a:t>
            </a:r>
            <a:r>
              <a:rPr lang="en-US" altLang="zh-CN" sz="2000" dirty="0" err="1">
                <a:ea typeface="宋体" charset="-122"/>
                <a:sym typeface="Symbol" pitchFamily="18" charset="2"/>
              </a:rPr>
              <a:t>Berlekamp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 have been developed for error-correction and erasure-and-error correction.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Sudan and others have derived list and soft-decision error-correction algorithms that can decode significantly beyond the guaranteed error-correction capability</a:t>
            </a: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ea typeface="宋体" charset="-122"/>
              <a:sym typeface="Symbol" pitchFamily="18" charset="2"/>
            </a:endParaRPr>
          </a:p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charset="-122"/>
                <a:sym typeface="Symbol" pitchFamily="18" charset="2"/>
              </a:rPr>
              <a:t>Polynomial-time, most efficient requiring the order of n</a:t>
            </a:r>
            <a:r>
              <a:rPr lang="en-US" altLang="zh-CN" sz="2000" baseline="30000" dirty="0">
                <a:ea typeface="宋体" charset="-122"/>
                <a:sym typeface="Symbol" pitchFamily="18" charset="2"/>
              </a:rPr>
              <a:t>2 </a:t>
            </a:r>
            <a:r>
              <a:rPr lang="en-US" altLang="zh-CN" sz="2000" dirty="0">
                <a:ea typeface="宋体" charset="-122"/>
                <a:sym typeface="Symbol" pitchFamily="18" charset="2"/>
              </a:rPr>
              <a:t>finite-field operations </a:t>
            </a:r>
            <a:endParaRPr lang="en-US" altLang="zh-CN" sz="2000" baseline="30000" dirty="0">
              <a:ea typeface="宋体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8896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Erasure Coding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570" y="1179710"/>
            <a:ext cx="7451677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File transmission (code on file blocks)</a:t>
            </a:r>
          </a:p>
        </p:txBody>
      </p:sp>
      <p:pic>
        <p:nvPicPr>
          <p:cNvPr id="2050" name="Picture 2" descr="“RAID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97" y="3586074"/>
            <a:ext cx="3242717" cy="16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file communicati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03" y="1928301"/>
            <a:ext cx="623392" cy="6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“file communicati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95" y="1928301"/>
            <a:ext cx="623392" cy="6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“file communicati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22" y="1928301"/>
            <a:ext cx="623392" cy="6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“file communicati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340" y="1928301"/>
            <a:ext cx="623392" cy="6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“file communicati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75" y="1928301"/>
            <a:ext cx="623392" cy="6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91570" y="3134289"/>
            <a:ext cx="7451677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Disk Failures (</a:t>
            </a:r>
            <a:r>
              <a:rPr lang="en-US" altLang="zh-CN" sz="2000" dirty="0"/>
              <a:t>Redundant Array of Independent Disks)</a:t>
            </a:r>
            <a:endParaRPr lang="en-US" altLang="zh-CN" sz="2000" dirty="0">
              <a:solidFill>
                <a:srgbClr val="860000"/>
              </a:solidFill>
              <a:ea typeface="宋体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5401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Erasure Coding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570" y="1179710"/>
            <a:ext cx="7451677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Distributed File System (Azure, Hadoop 3.0)</a:t>
            </a:r>
          </a:p>
        </p:txBody>
      </p:sp>
      <p:pic>
        <p:nvPicPr>
          <p:cNvPr id="2054" name="Picture 6" descr="“distributed storag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74935"/>
            <a:ext cx="5499943" cy="41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5522" y="3008573"/>
            <a:ext cx="2469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vs.   3 replications 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63105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Erasure Coding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570" y="1179710"/>
            <a:ext cx="7451677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860000"/>
                </a:solidFill>
                <a:ea typeface="宋体" charset="-122"/>
                <a:sym typeface="Symbol" pitchFamily="18" charset="2"/>
              </a:rPr>
              <a:t>Distributed File System (Azure, Hadoop 3.0)</a:t>
            </a:r>
          </a:p>
        </p:txBody>
      </p:sp>
      <p:pic>
        <p:nvPicPr>
          <p:cNvPr id="2054" name="Picture 6" descr="“distributed storage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74935"/>
            <a:ext cx="5499943" cy="41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5522" y="3008573"/>
            <a:ext cx="2469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vs.   3 replications 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03575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Reed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-Solomon Code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64" y="2214990"/>
            <a:ext cx="4629151" cy="112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32" y="1628848"/>
            <a:ext cx="2758270" cy="4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2890" y="1628848"/>
            <a:ext cx="49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Codewords</a:t>
            </a:r>
            <a:r>
              <a:rPr lang="en-US" altLang="zh-CN" dirty="0"/>
              <a:t>                                                         satisfies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32" y="4412790"/>
            <a:ext cx="1421927" cy="32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016155" y="2975212"/>
            <a:ext cx="0" cy="1259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45976" y="2975212"/>
            <a:ext cx="0" cy="1259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19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88" y="2195509"/>
            <a:ext cx="51054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Bose–Chaudhuri–</a:t>
            </a:r>
            <a:r>
              <a:rPr lang="en-US" altLang="zh-CN" dirty="0" err="1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Hocquenghem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BCH</a:t>
            </a:r>
            <a:r>
              <a:rPr lang="zh-CN" alt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32" y="1628848"/>
            <a:ext cx="2758270" cy="4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2890" y="1628848"/>
            <a:ext cx="49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Codewords</a:t>
            </a:r>
            <a:r>
              <a:rPr lang="en-US" altLang="zh-CN" dirty="0"/>
              <a:t>                                                         satisfies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62" y="4344552"/>
            <a:ext cx="1421927" cy="32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426797" y="2975212"/>
            <a:ext cx="493823" cy="1259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45976" y="2975212"/>
            <a:ext cx="775648" cy="1259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96" y="4305441"/>
            <a:ext cx="727258" cy="32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6045959" y="2975212"/>
            <a:ext cx="627796" cy="1473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5064" y="444652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odd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8424" y="5186149"/>
            <a:ext cx="3140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Codewords</a:t>
            </a:r>
            <a:r>
              <a:rPr lang="en-US" altLang="zh-CN" dirty="0"/>
              <a:t> are in field GF(2)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Orders are odd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8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Coding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019175"/>
            <a:ext cx="79343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381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BCH 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763" y="1310185"/>
            <a:ext cx="550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Why do we choose odd                                               ? 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357" y="1126426"/>
            <a:ext cx="25050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55" y="2202479"/>
            <a:ext cx="5897211" cy="49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40" y="3273648"/>
            <a:ext cx="3766783" cy="4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3" y="3798671"/>
            <a:ext cx="4869577" cy="39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567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BCH codes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9" y="1223042"/>
            <a:ext cx="8306037" cy="32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9" y="1804774"/>
            <a:ext cx="4936455" cy="268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6" y="4714685"/>
            <a:ext cx="7010985" cy="32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0" y="5191057"/>
            <a:ext cx="4653411" cy="3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953539" y="2763078"/>
            <a:ext cx="2146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m=8, n=255</a:t>
            </a:r>
          </a:p>
          <a:p>
            <a:endParaRPr lang="en-US" altLang="zh-CN" dirty="0"/>
          </a:p>
          <a:p>
            <a:r>
              <a:rPr lang="en-US" altLang="zh-CN" dirty="0"/>
              <a:t>Parity checks: 8*t</a:t>
            </a:r>
          </a:p>
          <a:p>
            <a:endParaRPr lang="en-US" altLang="zh-CN" dirty="0"/>
          </a:p>
          <a:p>
            <a:r>
              <a:rPr lang="en-US" altLang="zh-CN" dirty="0"/>
              <a:t>k = 255 – 8 *t</a:t>
            </a:r>
          </a:p>
        </p:txBody>
      </p:sp>
    </p:spTree>
    <p:extLst>
      <p:ext uri="{BB962C8B-B14F-4D97-AF65-F5344CB8AC3E}">
        <p14:creationId xmlns:p14="http://schemas.microsoft.com/office/powerpoint/2010/main" val="3239484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392" y="260648"/>
            <a:ext cx="10513168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n-US" sz="2400" b="1" kern="1200" cap="none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BCH codes Applications</a:t>
            </a:r>
            <a:endParaRPr 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s://timgsa.baidu.com/timg?image&amp;quality=80&amp;size=b9999_10000&amp;sec=1523170295675&amp;di=fc935e95646e45e2165eb81ca7eaddbe&amp;imgtype=0&amp;src=http%3A%2F%2Fimg2.everychina.com%2Fimg%2F6e%2F8b%2F4d8da7290db9e8a233071b25c346-600x600c0-42f2%2Fgsm_telecommunication_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19" y="1997044"/>
            <a:ext cx="2644968" cy="17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7813" y="3899140"/>
            <a:ext cx="20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Telecommunication</a:t>
            </a:r>
            <a:endParaRPr lang="zh-CN" altLang="en-US" dirty="0"/>
          </a:p>
        </p:txBody>
      </p:sp>
      <p:pic>
        <p:nvPicPr>
          <p:cNvPr id="10244" name="Picture 4" descr="https://timgsa.baidu.com/timg?image&amp;quality=80&amp;size=b9999_10000&amp;sec=1523170397528&amp;di=911524a2483079b0e653eb6ca7d33ceb&amp;imgtype=0&amp;src=http%3A%2F%2Fimg1.cache.netease.com%2Fcatchpic%2F0%2F08%2F0858276D083255BA077ED2AFB316E7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70" y="2857484"/>
            <a:ext cx="2177304" cy="15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75334" y="433935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SSD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75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Hamming Distance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234633"/>
            <a:ext cx="36671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60" y="1118887"/>
            <a:ext cx="3929244" cy="1593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963601"/>
            <a:ext cx="77343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55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r>
              <a:rPr lang="zh-CN" altLang="en-US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 for Structural Separation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785661"/>
            <a:ext cx="7995977" cy="549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2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4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513168" cy="61761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 Hamming Distance of Codes vs.</a:t>
            </a:r>
            <a:b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rgbClr val="B3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 &amp; Correction Capabilities</a:t>
            </a:r>
            <a:endParaRPr lang="en-US" dirty="0">
              <a:solidFill>
                <a:srgbClr val="B3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s://timgsa.baidu.com/timg?image&amp;quality=80&amp;size=b9999_10000&amp;sec=1520161630349&amp;di=d0edad379d3e93d52dae6cdb1edca61c&amp;imgtype=0&amp;src=http%3A%2F%2Fyxwqd.sdu.edu.cn%2F__local%2F7%2FE8%2FEE%2F699615C98306225892F6CAD57C5_AA181B70_3B71F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962150"/>
            <a:ext cx="86360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168450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1767</Words>
  <Application>Microsoft Office PowerPoint</Application>
  <PresentationFormat>全屏显示(4:3)</PresentationFormat>
  <Paragraphs>302</Paragraphs>
  <Slides>62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GeosansLight</vt:lpstr>
      <vt:lpstr>华文楷体</vt:lpstr>
      <vt:lpstr>KaiTi</vt:lpstr>
      <vt:lpstr>宋体</vt:lpstr>
      <vt:lpstr>微软雅黑</vt:lpstr>
      <vt:lpstr>Arial</vt:lpstr>
      <vt:lpstr>Calibri</vt:lpstr>
      <vt:lpstr>Times New Roman</vt:lpstr>
      <vt:lpstr>Showeet theme</vt:lpstr>
      <vt:lpstr>PowerPoint 演示文稿</vt:lpstr>
      <vt:lpstr>Channel Capacity</vt:lpstr>
      <vt:lpstr>Channel Coding Theorem</vt:lpstr>
      <vt:lpstr>Asymptotically Error-free at R &lt; C</vt:lpstr>
      <vt:lpstr>PowerPoint 演示文稿</vt:lpstr>
      <vt:lpstr>Channel Coding</vt:lpstr>
      <vt:lpstr>Hamming Distance</vt:lpstr>
      <vt:lpstr>Idea： Embedding for Structural Separation</vt:lpstr>
      <vt:lpstr>Minimum Hamming Distance of Codes vs. Detection &amp; Correction Capabilities</vt:lpstr>
      <vt:lpstr>Minimum Hamming Distance</vt:lpstr>
      <vt:lpstr>How to Construct Codes</vt:lpstr>
      <vt:lpstr>A Simple Code: Parity Check</vt:lpstr>
      <vt:lpstr>Binary Arithmetic</vt:lpstr>
      <vt:lpstr>Linear Block Codes</vt:lpstr>
      <vt:lpstr>Linear Block Codes</vt:lpstr>
      <vt:lpstr>Minimum HD of Linear Code</vt:lpstr>
      <vt:lpstr>Examples: What are n, k, d here?</vt:lpstr>
      <vt:lpstr>(n, k) Systematic Linear Block Codes</vt:lpstr>
      <vt:lpstr>Generator Matrix of Linear Block Code</vt:lpstr>
      <vt:lpstr>(n, k) Systematic Linear Block Codes</vt:lpstr>
      <vt:lpstr>How Many Parity Bits Do We Need?</vt:lpstr>
      <vt:lpstr>Hamming Codes</vt:lpstr>
      <vt:lpstr>(7, 4, 3) Hamming Code</vt:lpstr>
      <vt:lpstr>Logic Behind Hamming Code</vt:lpstr>
      <vt:lpstr>Syndrome Decoding: Idea</vt:lpstr>
      <vt:lpstr>Constraints for more than single-bit errors</vt:lpstr>
      <vt:lpstr>Elementary Combinatorics</vt:lpstr>
      <vt:lpstr>Error-Correcting Codes occur in many other contexts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Nonbinary single error correcting code</vt:lpstr>
      <vt:lpstr>More equations needed</vt:lpstr>
      <vt:lpstr>Decoding procedure</vt:lpstr>
      <vt:lpstr>Finite Fields</vt:lpstr>
      <vt:lpstr>Reed-Solomon codes</vt:lpstr>
      <vt:lpstr>Galois Field</vt:lpstr>
      <vt:lpstr>Galois Field Examples</vt:lpstr>
      <vt:lpstr>Galois Field Examples GF(2n)</vt:lpstr>
      <vt:lpstr>What about division (mod)</vt:lpstr>
      <vt:lpstr>Galois Fields</vt:lpstr>
      <vt:lpstr>Galois Fields with primitive x4 + x + 1 </vt:lpstr>
      <vt:lpstr>Primitive Polynomials </vt:lpstr>
      <vt:lpstr>Primitive Polynomials </vt:lpstr>
      <vt:lpstr>Reed Solomon Codes</vt:lpstr>
      <vt:lpstr>Example</vt:lpstr>
      <vt:lpstr>The Singleton bound and MDS codes</vt:lpstr>
      <vt:lpstr>Decoding of Reed-Solomon Codes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created xsi:type="dcterms:W3CDTF">2017-05-10T03:22:25Z</dcterms:created>
  <dcterms:modified xsi:type="dcterms:W3CDTF">2025-03-19T05:15:18Z</dcterms:modified>
  <cp:category/>
</cp:coreProperties>
</file>